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Lst>
  <p:notesMasterIdLst>
    <p:notesMasterId r:id="rId26"/>
  </p:notesMasterIdLst>
  <p:handoutMasterIdLst>
    <p:handoutMasterId r:id="rId27"/>
  </p:handoutMasterIdLst>
  <p:sldIdLst>
    <p:sldId id="268" r:id="rId5"/>
    <p:sldId id="287" r:id="rId6"/>
    <p:sldId id="288" r:id="rId7"/>
    <p:sldId id="289" r:id="rId8"/>
    <p:sldId id="269" r:id="rId9"/>
    <p:sldId id="271" r:id="rId10"/>
    <p:sldId id="277" r:id="rId11"/>
    <p:sldId id="278" r:id="rId12"/>
    <p:sldId id="279" r:id="rId13"/>
    <p:sldId id="262" r:id="rId14"/>
    <p:sldId id="290" r:id="rId15"/>
    <p:sldId id="272" r:id="rId16"/>
    <p:sldId id="280" r:id="rId17"/>
    <p:sldId id="281" r:id="rId18"/>
    <p:sldId id="273" r:id="rId19"/>
    <p:sldId id="282" r:id="rId20"/>
    <p:sldId id="283" r:id="rId21"/>
    <p:sldId id="284" r:id="rId22"/>
    <p:sldId id="285" r:id="rId23"/>
    <p:sldId id="286" r:id="rId24"/>
    <p:sldId id="29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52" autoAdjust="0"/>
  </p:normalViewPr>
  <p:slideViewPr>
    <p:cSldViewPr snapToGrid="0">
      <p:cViewPr varScale="1">
        <p:scale>
          <a:sx n="90" d="100"/>
          <a:sy n="90" d="100"/>
        </p:scale>
        <p:origin x="576" y="7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1/20/2020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1/20/2020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5703C67-4B50-424D-A660-1E51AA761CCB}" type="datetime1">
              <a:rPr lang="en-US" noProof="0" smtClean="0"/>
              <a:t>1/20/2020</a:t>
            </a:fld>
            <a:endParaRPr lang="en-US" noProof="0" dirty="0"/>
          </a:p>
        </p:txBody>
      </p:sp>
      <p:sp>
        <p:nvSpPr>
          <p:cNvPr id="5" name="Footer Placeholder 4"/>
          <p:cNvSpPr>
            <a:spLocks noGrp="1"/>
          </p:cNvSpPr>
          <p:nvPr>
            <p:ph type="ftr" sz="quarter" idx="11"/>
          </p:nvPr>
        </p:nvSpPr>
        <p:spPr/>
        <p:txBody>
          <a:bodyPr/>
          <a:lstStyle/>
          <a:p>
            <a:r>
              <a:rPr lang="en-US" noProof="0"/>
              <a:t>Generation Homeschool (C) 2020 - All Rights Reserved</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1DA20439-EEB8-41E1-AF5C-B0C8C431FDB3}" type="datetime1">
              <a:rPr lang="en-US" noProof="0" smtClean="0"/>
              <a:t>1/20/2020</a:t>
            </a:fld>
            <a:endParaRPr lang="en-US" noProof="0" dirty="0"/>
          </a:p>
        </p:txBody>
      </p:sp>
      <p:sp>
        <p:nvSpPr>
          <p:cNvPr id="5" name="Footer Placeholder 4"/>
          <p:cNvSpPr>
            <a:spLocks noGrp="1"/>
          </p:cNvSpPr>
          <p:nvPr>
            <p:ph type="ftr" sz="quarter" idx="11"/>
          </p:nvPr>
        </p:nvSpPr>
        <p:spPr/>
        <p:txBody>
          <a:bodyPr/>
          <a:lstStyle/>
          <a:p>
            <a:r>
              <a:rPr lang="en-US" noProof="0"/>
              <a:t>Generation Homeschool (C) 2020 - All Rights Reserved</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58B75B48-DF0E-4AFC-99DE-4B46CF8204A9}" type="datetime1">
              <a:rPr lang="en-US" noProof="0" smtClean="0"/>
              <a:t>1/20/2020</a:t>
            </a:fld>
            <a:endParaRPr lang="en-US" noProof="0" dirty="0"/>
          </a:p>
        </p:txBody>
      </p:sp>
      <p:sp>
        <p:nvSpPr>
          <p:cNvPr id="4" name="Footer Placeholder 3"/>
          <p:cNvSpPr>
            <a:spLocks noGrp="1"/>
          </p:cNvSpPr>
          <p:nvPr>
            <p:ph type="ftr" sz="quarter" idx="11"/>
          </p:nvPr>
        </p:nvSpPr>
        <p:spPr/>
        <p:txBody>
          <a:bodyPr/>
          <a:lstStyle/>
          <a:p>
            <a:r>
              <a:rPr lang="en-US" noProof="0"/>
              <a:t>Generation Homeschool (C) 2020 - All Rights Reserved</a:t>
            </a:r>
            <a:endParaRPr lang="en-US" noProof="0" dirty="0"/>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6823FA6-E369-421A-BE17-FCB4DE517C09}" type="datetime1">
              <a:rPr lang="en-US" noProof="0" smtClean="0"/>
              <a:t>1/20/2020</a:t>
            </a:fld>
            <a:endParaRPr lang="en-US" noProof="0" dirty="0"/>
          </a:p>
        </p:txBody>
      </p:sp>
      <p:sp>
        <p:nvSpPr>
          <p:cNvPr id="3" name="Footer Placeholder 2"/>
          <p:cNvSpPr>
            <a:spLocks noGrp="1"/>
          </p:cNvSpPr>
          <p:nvPr>
            <p:ph type="ftr" sz="quarter" idx="11"/>
          </p:nvPr>
        </p:nvSpPr>
        <p:spPr/>
        <p:txBody>
          <a:bodyPr/>
          <a:lstStyle/>
          <a:p>
            <a:r>
              <a:rPr lang="en-US" noProof="0"/>
              <a:t>Generation Homeschool (C) 2020 - All Rights Reserved</a:t>
            </a:r>
            <a:endParaRPr lang="en-US" noProof="0" dirty="0"/>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50C34882-3723-4559-95E0-A9FB4ED81DAE}" type="datetime1">
              <a:rPr lang="en-US" noProof="0" smtClean="0"/>
              <a:t>1/20/2020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a:t>Generation Homeschool (C) 2020 - All Rights Reserved</a:t>
            </a:r>
            <a:endParaRPr lang="en-US" noProof="0" dirty="0"/>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91EF6066-7B31-4CA2-A128-0FF24D2CBC6C}" type="datetime1">
              <a:rPr lang="en-US" noProof="0" smtClean="0"/>
              <a:t>1/20/2020</a:t>
            </a:fld>
            <a:endParaRPr lang="en-US" noProof="0" dirty="0"/>
          </a:p>
        </p:txBody>
      </p:sp>
      <p:sp>
        <p:nvSpPr>
          <p:cNvPr id="6" name="Footer Placeholder 5"/>
          <p:cNvSpPr>
            <a:spLocks noGrp="1"/>
          </p:cNvSpPr>
          <p:nvPr>
            <p:ph type="ftr" sz="quarter" idx="11"/>
          </p:nvPr>
        </p:nvSpPr>
        <p:spPr/>
        <p:txBody>
          <a:bodyPr/>
          <a:lstStyle/>
          <a:p>
            <a:r>
              <a:rPr lang="en-US" noProof="0"/>
              <a:t>Generation Homeschool (C) 2020 - All Rights Reserved</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578BD288-CA47-4374-9DED-5C1C6711AFE4}" type="datetime1">
              <a:rPr lang="en-US" noProof="0" smtClean="0"/>
              <a:t>1/20/2020</a:t>
            </a:fld>
            <a:endParaRPr lang="en-US" noProof="0" dirty="0"/>
          </a:p>
        </p:txBody>
      </p:sp>
      <p:sp>
        <p:nvSpPr>
          <p:cNvPr id="8" name="Footer Placeholder 7"/>
          <p:cNvSpPr>
            <a:spLocks noGrp="1"/>
          </p:cNvSpPr>
          <p:nvPr>
            <p:ph type="ftr" sz="quarter" idx="11"/>
          </p:nvPr>
        </p:nvSpPr>
        <p:spPr/>
        <p:txBody>
          <a:bodyPr/>
          <a:lstStyle/>
          <a:p>
            <a:r>
              <a:rPr lang="en-US" noProof="0"/>
              <a:t>Generation Homeschool (C) 2020 - All Rights Reserved</a:t>
            </a:r>
            <a:endParaRPr lang="en-US" noProof="0" dirty="0"/>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5D7E5E87-2761-4E23-AC9D-E39DAB8FB9DE}" type="datetime1">
              <a:rPr lang="en-US" noProof="0" smtClean="0"/>
              <a:t>1/20/2020</a:t>
            </a:fld>
            <a:endParaRPr lang="en-US" noProof="0" dirty="0"/>
          </a:p>
        </p:txBody>
      </p:sp>
      <p:sp>
        <p:nvSpPr>
          <p:cNvPr id="6" name="Footer Placeholder 5"/>
          <p:cNvSpPr>
            <a:spLocks noGrp="1"/>
          </p:cNvSpPr>
          <p:nvPr>
            <p:ph type="ftr" sz="quarter" idx="11"/>
          </p:nvPr>
        </p:nvSpPr>
        <p:spPr/>
        <p:txBody>
          <a:bodyPr/>
          <a:lstStyle/>
          <a:p>
            <a:r>
              <a:rPr lang="en-US" noProof="0"/>
              <a:t>Generation Homeschool (C) 2020 - All Rights Reserved</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ECABD01A-752C-4F9B-8CDF-F9806431B251}" type="datetime1">
              <a:rPr lang="en-US" noProof="0" smtClean="0"/>
              <a:t>1/20/2020</a:t>
            </a:fld>
            <a:endParaRPr lang="en-US" noProof="0" dirty="0"/>
          </a:p>
        </p:txBody>
      </p:sp>
      <p:sp>
        <p:nvSpPr>
          <p:cNvPr id="6" name="Footer Placeholder 5"/>
          <p:cNvSpPr>
            <a:spLocks noGrp="1"/>
          </p:cNvSpPr>
          <p:nvPr>
            <p:ph type="ftr" sz="quarter" idx="11"/>
          </p:nvPr>
        </p:nvSpPr>
        <p:spPr/>
        <p:txBody>
          <a:bodyPr/>
          <a:lstStyle/>
          <a:p>
            <a:r>
              <a:rPr lang="en-US" noProof="0"/>
              <a:t>Generation Homeschool (C) 2020 - All Rights Reserved</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Click to 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7C5964C7-2040-4F99-990F-5CE6A90082E8}" type="datetime1">
              <a:rPr lang="en-US" noProof="0" smtClean="0"/>
              <a:t>1/20/2020</a:t>
            </a:fld>
            <a:endParaRPr lang="en-US" noProof="0" dirty="0"/>
          </a:p>
        </p:txBody>
      </p:sp>
      <p:sp>
        <p:nvSpPr>
          <p:cNvPr id="5" name="Footer Placeholder 4"/>
          <p:cNvSpPr>
            <a:spLocks noGrp="1"/>
          </p:cNvSpPr>
          <p:nvPr>
            <p:ph type="ftr" sz="quarter" idx="11"/>
          </p:nvPr>
        </p:nvSpPr>
        <p:spPr/>
        <p:txBody>
          <a:bodyPr/>
          <a:lstStyle/>
          <a:p>
            <a:r>
              <a:rPr lang="en-US" noProof="0"/>
              <a:t>Generation Homeschool (C) 2020 - All Rights Reserved</a:t>
            </a:r>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191BA25C-48A8-48E6-8573-F8CEC04B6C9B}" type="datetime1">
              <a:rPr lang="en-US" noProof="0" smtClean="0"/>
              <a:t>1/20/2020</a:t>
            </a:fld>
            <a:endParaRPr lang="en-US" noProof="0" dirty="0"/>
          </a:p>
        </p:txBody>
      </p:sp>
      <p:sp>
        <p:nvSpPr>
          <p:cNvPr id="8" name="Footer Placeholder 7"/>
          <p:cNvSpPr>
            <a:spLocks noGrp="1"/>
          </p:cNvSpPr>
          <p:nvPr>
            <p:ph type="ftr" sz="quarter" idx="11"/>
          </p:nvPr>
        </p:nvSpPr>
        <p:spPr/>
        <p:txBody>
          <a:bodyPr/>
          <a:lstStyle/>
          <a:p>
            <a:r>
              <a:rPr lang="en-US" noProof="0"/>
              <a:t>Generation Homeschool (C) 2020 - All Rights Reserved</a:t>
            </a:r>
            <a:endParaRPr lang="en-US" noProof="0" dirty="0"/>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DAEB8B40-26B0-4611-B470-4F580AE4CFD7}" type="datetime1">
              <a:rPr lang="en-US" noProof="0" smtClean="0"/>
              <a:t>1/20/2020</a:t>
            </a:fld>
            <a:endParaRPr lang="en-US" noProof="0" dirty="0"/>
          </a:p>
        </p:txBody>
      </p:sp>
      <p:sp>
        <p:nvSpPr>
          <p:cNvPr id="6" name="Footer Placeholder 5"/>
          <p:cNvSpPr>
            <a:spLocks noGrp="1"/>
          </p:cNvSpPr>
          <p:nvPr>
            <p:ph type="ftr" sz="quarter" idx="11"/>
          </p:nvPr>
        </p:nvSpPr>
        <p:spPr/>
        <p:txBody>
          <a:bodyPr/>
          <a:lstStyle/>
          <a:p>
            <a:r>
              <a:rPr lang="en-US" noProof="0"/>
              <a:t>Generation Homeschool (C) 2020 - All Rights Reserved</a:t>
            </a:r>
            <a:endParaRPr lang="en-US" noProof="0" dirty="0"/>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702B9C-E94F-4FBB-AF69-0A5A85603CD6}" type="datetime1">
              <a:rPr lang="en-US" noProof="0" smtClean="0"/>
              <a:t>1/20/2020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a:t>Generation Homeschool (C) 2020 - All Rights Reserved</a:t>
            </a:r>
            <a:endParaRPr lang="en-US" noProof="0" dirty="0"/>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arlyamericanists.com/2015/02/25/bastard-out-of-nevis-lin-manuel-mirandas-hamilton/"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blackandredjournal.blogspot.com/2011/05/timeline-thursday-slavery-among-five_26.html"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imple.wikipedia.org/wiki/1996" TargetMode="External"/><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onald_Trump_and_Billy_Bush_recording"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choosehelp.com/topics/recovery/entering-recovery-as-a-single-parent" TargetMode="External"/><Relationship Id="rId2" Type="http://schemas.openxmlformats.org/officeDocument/2006/relationships/image" Target="../media/image5.jpeg"/><Relationship Id="rId1" Type="http://schemas.openxmlformats.org/officeDocument/2006/relationships/slideLayout" Target="../slideLayouts/slideLayout8.xml"/><Relationship Id="rId5" Type="http://schemas.openxmlformats.org/officeDocument/2006/relationships/hyperlink" Target="http://2012books.lardbucket.org/books/a-primer-on-social-problems/s13-01-overview-of-the-family.html"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daisysdeadair.blogspot.com/2015/04/odds-and-sods-april-2015-edition.html"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impiousdigest.com/the-constitution-of-the-united-states-of-ameri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p:txBody>
          <a:bodyPr/>
          <a:lstStyle/>
          <a:p>
            <a:r>
              <a:rPr lang="en-US" dirty="0"/>
              <a:t>Famous events in history: Presidential Impeachments</a:t>
            </a:r>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r>
              <a:rPr lang="en-US" dirty="0"/>
              <a:t>Alexander Hamilton</a:t>
            </a:r>
            <a:br>
              <a:rPr lang="en-US" dirty="0"/>
            </a:br>
            <a:r>
              <a:rPr lang="en-US" dirty="0"/>
              <a:t>President 1789 - 1795</a:t>
            </a:r>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p:txBody>
          <a:bodyPr>
            <a:normAutofit/>
          </a:bodyPr>
          <a:lstStyle/>
          <a:p>
            <a:r>
              <a:rPr lang="en-US" sz="2400" dirty="0"/>
              <a:t>Alexander Hamilton states in The Federalist No. 77 (written April 2, 1788), that Presidents would be “at all times liable to impeachment,” thereby suggesting that the House is bound by their oaths of office to impeach the President if he has committed an impeachable offense</a:t>
            </a:r>
          </a:p>
        </p:txBody>
      </p:sp>
      <p:pic>
        <p:nvPicPr>
          <p:cNvPr id="6" name="Picture Placeholder 5">
            <a:extLst>
              <a:ext uri="{FF2B5EF4-FFF2-40B4-BE49-F238E27FC236}">
                <a16:creationId xmlns:a16="http://schemas.microsoft.com/office/drawing/2014/main" id="{BB3F722D-B373-4F21-B889-3DAB0655E5F4}"/>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tretch>
            <a:fillRect/>
          </a:stretch>
        </p:blipFill>
        <p:spPr bwMode="blackGray">
          <a:xfrm>
            <a:off x="8025074" y="995968"/>
            <a:ext cx="3470251" cy="4866064"/>
          </a:xfrm>
        </p:spPr>
      </p:pic>
      <p:sp>
        <p:nvSpPr>
          <p:cNvPr id="5" name="Footer Placeholder 4">
            <a:extLst>
              <a:ext uri="{FF2B5EF4-FFF2-40B4-BE49-F238E27FC236}">
                <a16:creationId xmlns:a16="http://schemas.microsoft.com/office/drawing/2014/main" id="{5F30CA44-F683-4E94-8EF6-3D02DF39029E}"/>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17338949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F8A8-DDCC-42FB-9AF3-5F72655E67EE}"/>
              </a:ext>
            </a:extLst>
          </p:cNvPr>
          <p:cNvSpPr>
            <a:spLocks noGrp="1"/>
          </p:cNvSpPr>
          <p:nvPr>
            <p:ph type="title"/>
          </p:nvPr>
        </p:nvSpPr>
        <p:spPr>
          <a:xfrm>
            <a:off x="1766887" y="2799000"/>
            <a:ext cx="8658225" cy="1260000"/>
          </a:xfrm>
        </p:spPr>
        <p:txBody>
          <a:bodyPr>
            <a:normAutofit/>
          </a:bodyPr>
          <a:lstStyle/>
          <a:p>
            <a:r>
              <a:rPr lang="en-US" dirty="0"/>
              <a:t>How many presidents have been impeached?</a:t>
            </a:r>
          </a:p>
        </p:txBody>
      </p:sp>
    </p:spTree>
    <p:extLst>
      <p:ext uri="{BB962C8B-B14F-4D97-AF65-F5344CB8AC3E}">
        <p14:creationId xmlns:p14="http://schemas.microsoft.com/office/powerpoint/2010/main" val="709846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tretch>
            <a:fillRect/>
          </a:stretch>
        </p:blipFill>
        <p:spPr bwMode="blackGray">
          <a:xfrm>
            <a:off x="1496949" y="914400"/>
            <a:ext cx="4210674" cy="4818185"/>
          </a:xfrm>
        </p:spPr>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p:txBody>
          <a:bodyPr/>
          <a:lstStyle/>
          <a:p>
            <a:r>
              <a:rPr lang="en-US" dirty="0"/>
              <a:t>Impeachment Cases in US History</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6657974" y="2255968"/>
            <a:ext cx="4848225" cy="3859082"/>
          </a:xfrm>
        </p:spPr>
        <p:txBody>
          <a:bodyPr/>
          <a:lstStyle/>
          <a:p>
            <a:r>
              <a:rPr lang="en-US" dirty="0"/>
              <a:t>Number 1</a:t>
            </a:r>
          </a:p>
          <a:p>
            <a:r>
              <a:rPr lang="en-US" dirty="0"/>
              <a:t>Who: President Andrew Johnson, 17</a:t>
            </a:r>
            <a:r>
              <a:rPr lang="en-US" baseline="30000" dirty="0"/>
              <a:t>th</a:t>
            </a:r>
            <a:r>
              <a:rPr lang="en-US" dirty="0"/>
              <a:t> President</a:t>
            </a:r>
          </a:p>
          <a:p>
            <a:r>
              <a:rPr lang="en-US" dirty="0"/>
              <a:t>Years in Office: 1865-1869</a:t>
            </a:r>
          </a:p>
          <a:p>
            <a:r>
              <a:rPr lang="en-US" dirty="0"/>
              <a:t>Article 1: Violation of the Tenure of Office Act</a:t>
            </a:r>
          </a:p>
          <a:p>
            <a:r>
              <a:rPr lang="en-US" dirty="0"/>
              <a:t>What it means: The Tenure of Office Act was a US Federal Law from 1867-1887 that was intended to restrict the power of the president to remove certain office holders without the approval of the Senate. </a:t>
            </a:r>
          </a:p>
          <a:p>
            <a:r>
              <a:rPr lang="en-US" dirty="0"/>
              <a:t>Trial: Acquitted </a:t>
            </a:r>
          </a:p>
          <a:p>
            <a:endParaRPr lang="en-US" dirty="0"/>
          </a:p>
        </p:txBody>
      </p:sp>
      <p:sp>
        <p:nvSpPr>
          <p:cNvPr id="5" name="Footer Placeholder 4">
            <a:extLst>
              <a:ext uri="{FF2B5EF4-FFF2-40B4-BE49-F238E27FC236}">
                <a16:creationId xmlns:a16="http://schemas.microsoft.com/office/drawing/2014/main" id="{A6367CD3-64ED-4649-9F23-A6036A6E9E0C}"/>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1943867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tretch>
            <a:fillRect/>
          </a:stretch>
        </p:blipFill>
        <p:spPr bwMode="blackGray">
          <a:xfrm>
            <a:off x="6907114" y="1019907"/>
            <a:ext cx="3692095" cy="4818185"/>
          </a:xfrm>
        </p:spPr>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1247775" y="995968"/>
            <a:ext cx="4848225" cy="1260000"/>
          </a:xfrm>
        </p:spPr>
        <p:txBody>
          <a:bodyPr/>
          <a:lstStyle/>
          <a:p>
            <a:r>
              <a:rPr lang="en-US" dirty="0"/>
              <a:t>Impeachment Cases in US History</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1333501" y="2255968"/>
            <a:ext cx="4848225" cy="3859082"/>
          </a:xfrm>
        </p:spPr>
        <p:txBody>
          <a:bodyPr>
            <a:normAutofit fontScale="92500"/>
          </a:bodyPr>
          <a:lstStyle/>
          <a:p>
            <a:pPr algn="r"/>
            <a:r>
              <a:rPr lang="en-US" dirty="0"/>
              <a:t>Number 2</a:t>
            </a:r>
          </a:p>
          <a:p>
            <a:pPr algn="r"/>
            <a:r>
              <a:rPr lang="en-US" dirty="0"/>
              <a:t>Who: President William “Bill” Clinton, 42</a:t>
            </a:r>
            <a:r>
              <a:rPr lang="en-US" baseline="30000" dirty="0"/>
              <a:t>nd</a:t>
            </a:r>
            <a:r>
              <a:rPr lang="en-US" dirty="0"/>
              <a:t>  President</a:t>
            </a:r>
          </a:p>
          <a:p>
            <a:pPr algn="r"/>
            <a:r>
              <a:rPr lang="en-US" dirty="0"/>
              <a:t>Years in Office: 1993-2001</a:t>
            </a:r>
          </a:p>
          <a:p>
            <a:pPr algn="r"/>
            <a:r>
              <a:rPr lang="en-US" dirty="0"/>
              <a:t>Article 1: Lying Under Oath to a Federal Grand Jury</a:t>
            </a:r>
          </a:p>
          <a:p>
            <a:pPr algn="r"/>
            <a:r>
              <a:rPr lang="en-US" dirty="0"/>
              <a:t>Article 2: Obstructing Justice</a:t>
            </a:r>
          </a:p>
          <a:p>
            <a:pPr algn="r"/>
            <a:r>
              <a:rPr lang="en-US" dirty="0"/>
              <a:t>What it means: Clinton lied to the Federal Grand Jury about an extra-marital affair with an intern. Because of the lie, he was also charged with obstructing justice. </a:t>
            </a:r>
          </a:p>
          <a:p>
            <a:pPr algn="r"/>
            <a:r>
              <a:rPr lang="en-US" dirty="0"/>
              <a:t>Trial: Acquitted </a:t>
            </a:r>
          </a:p>
          <a:p>
            <a:endParaRPr lang="en-US" dirty="0"/>
          </a:p>
        </p:txBody>
      </p:sp>
      <p:sp>
        <p:nvSpPr>
          <p:cNvPr id="5" name="Footer Placeholder 4">
            <a:extLst>
              <a:ext uri="{FF2B5EF4-FFF2-40B4-BE49-F238E27FC236}">
                <a16:creationId xmlns:a16="http://schemas.microsoft.com/office/drawing/2014/main" id="{93E473D4-3800-4A03-80FE-0F0AF99DE0ED}"/>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181619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tretch>
            <a:fillRect/>
          </a:stretch>
        </p:blipFill>
        <p:spPr bwMode="blackGray">
          <a:xfrm>
            <a:off x="1795467" y="914400"/>
            <a:ext cx="3613638" cy="4818185"/>
          </a:xfrm>
        </p:spPr>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p:txBody>
          <a:bodyPr/>
          <a:lstStyle/>
          <a:p>
            <a:r>
              <a:rPr lang="en-US" dirty="0"/>
              <a:t>Current Situation</a:t>
            </a:r>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6657974" y="2255968"/>
            <a:ext cx="4848225" cy="3859082"/>
          </a:xfrm>
        </p:spPr>
        <p:txBody>
          <a:bodyPr>
            <a:normAutofit fontScale="92500" lnSpcReduction="10000"/>
          </a:bodyPr>
          <a:lstStyle/>
          <a:p>
            <a:r>
              <a:rPr lang="en-US" dirty="0"/>
              <a:t>Number 3</a:t>
            </a:r>
          </a:p>
          <a:p>
            <a:r>
              <a:rPr lang="en-US" dirty="0"/>
              <a:t>Who: President Donald J. Trump, 45</a:t>
            </a:r>
            <a:r>
              <a:rPr lang="en-US" baseline="30000" dirty="0"/>
              <a:t>th</a:t>
            </a:r>
            <a:r>
              <a:rPr lang="en-US" dirty="0"/>
              <a:t> President</a:t>
            </a:r>
          </a:p>
          <a:p>
            <a:r>
              <a:rPr lang="en-US" dirty="0"/>
              <a:t>Years in Office: 2016 - Current</a:t>
            </a:r>
          </a:p>
          <a:p>
            <a:r>
              <a:rPr lang="en-US" dirty="0"/>
              <a:t>Article 1: Abuse of Power</a:t>
            </a:r>
          </a:p>
          <a:p>
            <a:r>
              <a:rPr lang="en-US" dirty="0"/>
              <a:t>Article 2: Obstruction of Congress</a:t>
            </a:r>
          </a:p>
          <a:p>
            <a:r>
              <a:rPr lang="en-US" dirty="0"/>
              <a:t>What it means: Trump is accused of pressuring Ukraine to assist him in his re-election by damaging Democratic rivals. The second is for blocking testimony and refusing to provide documents in response to House subpoenas in the impeachment inquiry.</a:t>
            </a:r>
          </a:p>
          <a:p>
            <a:r>
              <a:rPr lang="en-US" dirty="0"/>
              <a:t>Trial: Begins January 22, 2019</a:t>
            </a:r>
          </a:p>
          <a:p>
            <a:endParaRPr lang="en-US" dirty="0"/>
          </a:p>
        </p:txBody>
      </p:sp>
      <p:sp>
        <p:nvSpPr>
          <p:cNvPr id="5" name="Footer Placeholder 4">
            <a:extLst>
              <a:ext uri="{FF2B5EF4-FFF2-40B4-BE49-F238E27FC236}">
                <a16:creationId xmlns:a16="http://schemas.microsoft.com/office/drawing/2014/main" id="{8A020459-5191-40A1-A788-774C0B95C037}"/>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7369758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p:txBody>
          <a:bodyPr/>
          <a:lstStyle/>
          <a:p>
            <a:r>
              <a:rPr lang="en-US" dirty="0"/>
              <a:t>all civil officers of the United States (including members of the executive and judicial branches) are subject to impeachment</a:t>
            </a:r>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p:txBody>
          <a:bodyPr/>
          <a:lstStyle/>
          <a:p>
            <a:r>
              <a:rPr lang="en-US" dirty="0"/>
              <a:t>Article II, Section 4</a:t>
            </a:r>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p:txBody>
          <a:bodyPr/>
          <a:lstStyle/>
          <a:p>
            <a:r>
              <a:rPr lang="en-US" dirty="0"/>
              <a:t>Because the role of the president holds tremendous power, it is important for their to be a removal process that ensures no one branch holds more power than the others. This is called impeachment and is part of the system of </a:t>
            </a:r>
            <a:r>
              <a:rPr lang="en-US" i="1" dirty="0"/>
              <a:t>Checks and Balances </a:t>
            </a:r>
            <a:r>
              <a:rPr lang="en-US" dirty="0"/>
              <a:t>which ensures the separation of power and the republican form of government.</a:t>
            </a:r>
          </a:p>
        </p:txBody>
      </p:sp>
      <p:sp>
        <p:nvSpPr>
          <p:cNvPr id="5" name="Footer Placeholder 4">
            <a:extLst>
              <a:ext uri="{FF2B5EF4-FFF2-40B4-BE49-F238E27FC236}">
                <a16:creationId xmlns:a16="http://schemas.microsoft.com/office/drawing/2014/main" id="{BC24AE2D-BE5C-4CBC-A8F7-37F7108ED1B1}"/>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1983309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Time for a quiz</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a:bodyPr>
          <a:lstStyle/>
          <a:p>
            <a:pPr marL="0" indent="0">
              <a:buNone/>
            </a:pPr>
            <a:r>
              <a:rPr lang="en-US" sz="3600" dirty="0"/>
              <a:t>1. The responsibility for </a:t>
            </a:r>
            <a:r>
              <a:rPr lang="en-US" sz="3600" i="1" u="sng" dirty="0"/>
              <a:t>impeaching</a:t>
            </a:r>
            <a:r>
              <a:rPr lang="en-US" sz="3600" dirty="0"/>
              <a:t> officials lies with:</a:t>
            </a:r>
          </a:p>
        </p:txBody>
      </p:sp>
      <p:sp>
        <p:nvSpPr>
          <p:cNvPr id="4" name="Content Placeholder 3">
            <a:extLst>
              <a:ext uri="{FF2B5EF4-FFF2-40B4-BE49-F238E27FC236}">
                <a16:creationId xmlns:a16="http://schemas.microsoft.com/office/drawing/2014/main" id="{9708F90B-64BC-47C1-A358-C1AE7BC140DF}"/>
              </a:ext>
            </a:extLst>
          </p:cNvPr>
          <p:cNvSpPr>
            <a:spLocks noGrp="1"/>
          </p:cNvSpPr>
          <p:nvPr>
            <p:ph sz="half" idx="2"/>
          </p:nvPr>
        </p:nvSpPr>
        <p:spPr/>
        <p:txBody>
          <a:bodyPr/>
          <a:lstStyle/>
          <a:p>
            <a:pPr marL="342900" indent="-342900">
              <a:buAutoNum type="alphaUcPeriod"/>
            </a:pPr>
            <a:r>
              <a:rPr lang="en-US" sz="2400" dirty="0"/>
              <a:t>The Senate</a:t>
            </a:r>
          </a:p>
          <a:p>
            <a:pPr marL="342900" indent="-342900">
              <a:buAutoNum type="alphaUcPeriod"/>
            </a:pPr>
            <a:r>
              <a:rPr lang="en-US" sz="2400" dirty="0"/>
              <a:t>The Supreme Court</a:t>
            </a:r>
          </a:p>
          <a:p>
            <a:pPr marL="342900" indent="-342900">
              <a:buAutoNum type="alphaUcPeriod"/>
            </a:pPr>
            <a:r>
              <a:rPr lang="en-US" sz="2400" dirty="0"/>
              <a:t>The House of Representatives</a:t>
            </a:r>
          </a:p>
          <a:p>
            <a:pPr marL="342900" indent="-342900">
              <a:buAutoNum type="alphaUcPeriod"/>
            </a:pPr>
            <a:r>
              <a:rPr lang="en-US" sz="2400" dirty="0"/>
              <a:t>The President</a:t>
            </a:r>
          </a:p>
          <a:p>
            <a:pPr marL="0" indent="0">
              <a:buNone/>
            </a:pPr>
            <a:endParaRPr lang="en-US" dirty="0"/>
          </a:p>
        </p:txBody>
      </p:sp>
      <p:sp>
        <p:nvSpPr>
          <p:cNvPr id="5" name="Footer Placeholder 4">
            <a:extLst>
              <a:ext uri="{FF2B5EF4-FFF2-40B4-BE49-F238E27FC236}">
                <a16:creationId xmlns:a16="http://schemas.microsoft.com/office/drawing/2014/main" id="{B619098F-A040-4B40-8578-0300FB3C5A98}"/>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4025342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Time for a quiz</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a:bodyPr>
          <a:lstStyle/>
          <a:p>
            <a:pPr marL="0" indent="0">
              <a:buNone/>
            </a:pPr>
            <a:r>
              <a:rPr lang="en-US" sz="3600" dirty="0"/>
              <a:t>2. The responsibility for </a:t>
            </a:r>
            <a:r>
              <a:rPr lang="en-US" sz="3600" i="1" u="sng" dirty="0"/>
              <a:t>trying</a:t>
            </a:r>
            <a:r>
              <a:rPr lang="en-US" sz="3600" dirty="0"/>
              <a:t> impeached officials lies with:</a:t>
            </a:r>
          </a:p>
        </p:txBody>
      </p:sp>
      <p:sp>
        <p:nvSpPr>
          <p:cNvPr id="4" name="Content Placeholder 3">
            <a:extLst>
              <a:ext uri="{FF2B5EF4-FFF2-40B4-BE49-F238E27FC236}">
                <a16:creationId xmlns:a16="http://schemas.microsoft.com/office/drawing/2014/main" id="{9708F90B-64BC-47C1-A358-C1AE7BC140DF}"/>
              </a:ext>
            </a:extLst>
          </p:cNvPr>
          <p:cNvSpPr>
            <a:spLocks noGrp="1"/>
          </p:cNvSpPr>
          <p:nvPr>
            <p:ph sz="half" idx="2"/>
          </p:nvPr>
        </p:nvSpPr>
        <p:spPr/>
        <p:txBody>
          <a:bodyPr/>
          <a:lstStyle/>
          <a:p>
            <a:pPr marL="342900" indent="-342900">
              <a:buAutoNum type="alphaUcPeriod"/>
            </a:pPr>
            <a:r>
              <a:rPr lang="en-US" sz="2400" dirty="0"/>
              <a:t>The Senate</a:t>
            </a:r>
          </a:p>
          <a:p>
            <a:pPr marL="342900" indent="-342900">
              <a:buAutoNum type="alphaUcPeriod"/>
            </a:pPr>
            <a:r>
              <a:rPr lang="en-US" sz="2400" dirty="0"/>
              <a:t>The Supreme Court</a:t>
            </a:r>
          </a:p>
          <a:p>
            <a:pPr marL="342900" indent="-342900">
              <a:buAutoNum type="alphaUcPeriod"/>
            </a:pPr>
            <a:r>
              <a:rPr lang="en-US" sz="2400" dirty="0"/>
              <a:t>The House of Representatives</a:t>
            </a:r>
          </a:p>
          <a:p>
            <a:pPr marL="342900" indent="-342900">
              <a:buAutoNum type="alphaUcPeriod"/>
            </a:pPr>
            <a:r>
              <a:rPr lang="en-US" sz="2400" dirty="0"/>
              <a:t>The President</a:t>
            </a:r>
          </a:p>
          <a:p>
            <a:pPr marL="0" indent="0">
              <a:buNone/>
            </a:pPr>
            <a:endParaRPr lang="en-US" dirty="0"/>
          </a:p>
        </p:txBody>
      </p:sp>
      <p:sp>
        <p:nvSpPr>
          <p:cNvPr id="5" name="Footer Placeholder 4">
            <a:extLst>
              <a:ext uri="{FF2B5EF4-FFF2-40B4-BE49-F238E27FC236}">
                <a16:creationId xmlns:a16="http://schemas.microsoft.com/office/drawing/2014/main" id="{A05D2730-FE68-42BC-8AD6-9B2732E994A2}"/>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3524246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Time for a quiz</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fontScale="92500"/>
          </a:bodyPr>
          <a:lstStyle/>
          <a:p>
            <a:pPr marL="0" indent="0">
              <a:buNone/>
            </a:pPr>
            <a:r>
              <a:rPr lang="en-US" sz="3600" dirty="0"/>
              <a:t>3. There is no doubt that the Framers saw _____ as a part of the system of checks and balances to maintain the separation of _____ and the republican form of government.</a:t>
            </a:r>
          </a:p>
        </p:txBody>
      </p:sp>
      <p:sp>
        <p:nvSpPr>
          <p:cNvPr id="4" name="Content Placeholder 3">
            <a:extLst>
              <a:ext uri="{FF2B5EF4-FFF2-40B4-BE49-F238E27FC236}">
                <a16:creationId xmlns:a16="http://schemas.microsoft.com/office/drawing/2014/main" id="{9708F90B-64BC-47C1-A358-C1AE7BC140DF}"/>
              </a:ext>
            </a:extLst>
          </p:cNvPr>
          <p:cNvSpPr>
            <a:spLocks noGrp="1"/>
          </p:cNvSpPr>
          <p:nvPr>
            <p:ph sz="half" idx="2"/>
          </p:nvPr>
        </p:nvSpPr>
        <p:spPr/>
        <p:txBody>
          <a:bodyPr>
            <a:normAutofit fontScale="92500"/>
          </a:bodyPr>
          <a:lstStyle/>
          <a:p>
            <a:pPr marL="342900" indent="-342900">
              <a:buAutoNum type="alphaUcPeriod"/>
            </a:pPr>
            <a:r>
              <a:rPr lang="en-US" sz="2400" dirty="0"/>
              <a:t>impeachment, president</a:t>
            </a:r>
          </a:p>
          <a:p>
            <a:pPr marL="342900" indent="-342900">
              <a:buAutoNum type="alphaUcPeriod"/>
            </a:pPr>
            <a:r>
              <a:rPr lang="en-US" sz="2400" dirty="0"/>
              <a:t>president, house</a:t>
            </a:r>
          </a:p>
          <a:p>
            <a:pPr marL="342900" indent="-342900">
              <a:buAutoNum type="alphaUcPeriod"/>
            </a:pPr>
            <a:r>
              <a:rPr lang="en-US" sz="2400" dirty="0"/>
              <a:t>impeachment, power</a:t>
            </a:r>
          </a:p>
          <a:p>
            <a:pPr marL="342900" indent="-342900">
              <a:buAutoNum type="alphaUcPeriod"/>
            </a:pPr>
            <a:r>
              <a:rPr lang="en-US" sz="2400" dirty="0"/>
              <a:t>president, power</a:t>
            </a:r>
          </a:p>
          <a:p>
            <a:pPr marL="0" indent="0">
              <a:buNone/>
            </a:pPr>
            <a:endParaRPr lang="en-US" dirty="0"/>
          </a:p>
        </p:txBody>
      </p:sp>
      <p:sp>
        <p:nvSpPr>
          <p:cNvPr id="5" name="Footer Placeholder 4">
            <a:extLst>
              <a:ext uri="{FF2B5EF4-FFF2-40B4-BE49-F238E27FC236}">
                <a16:creationId xmlns:a16="http://schemas.microsoft.com/office/drawing/2014/main" id="{BF00C8FB-7865-4F48-A15F-0240B3A7A722}"/>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3905669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Time for a quiz</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a:bodyPr>
          <a:lstStyle/>
          <a:p>
            <a:pPr marL="0" indent="0">
              <a:buNone/>
            </a:pPr>
            <a:r>
              <a:rPr lang="en-US" sz="3600" dirty="0"/>
              <a:t>4. In US History, prior to President Trump, there have only been two other impeachment proceedings for a president. </a:t>
            </a:r>
          </a:p>
        </p:txBody>
      </p:sp>
      <p:sp>
        <p:nvSpPr>
          <p:cNvPr id="4" name="Content Placeholder 3">
            <a:extLst>
              <a:ext uri="{FF2B5EF4-FFF2-40B4-BE49-F238E27FC236}">
                <a16:creationId xmlns:a16="http://schemas.microsoft.com/office/drawing/2014/main" id="{9708F90B-64BC-47C1-A358-C1AE7BC140DF}"/>
              </a:ext>
            </a:extLst>
          </p:cNvPr>
          <p:cNvSpPr>
            <a:spLocks noGrp="1"/>
          </p:cNvSpPr>
          <p:nvPr>
            <p:ph sz="half" idx="2"/>
          </p:nvPr>
        </p:nvSpPr>
        <p:spPr/>
        <p:txBody>
          <a:bodyPr>
            <a:normAutofit/>
          </a:bodyPr>
          <a:lstStyle/>
          <a:p>
            <a:pPr marL="342900" indent="-342900">
              <a:buAutoNum type="alphaUcPeriod"/>
            </a:pPr>
            <a:r>
              <a:rPr lang="en-US" sz="4000" dirty="0"/>
              <a:t>True</a:t>
            </a:r>
          </a:p>
          <a:p>
            <a:pPr marL="342900" indent="-342900">
              <a:buAutoNum type="alphaUcPeriod"/>
            </a:pPr>
            <a:r>
              <a:rPr lang="en-US" sz="4000" dirty="0"/>
              <a:t>False</a:t>
            </a:r>
          </a:p>
          <a:p>
            <a:pPr marL="0" indent="0">
              <a:buNone/>
            </a:pPr>
            <a:endParaRPr lang="en-US" dirty="0"/>
          </a:p>
        </p:txBody>
      </p:sp>
      <p:sp>
        <p:nvSpPr>
          <p:cNvPr id="5" name="Footer Placeholder 4">
            <a:extLst>
              <a:ext uri="{FF2B5EF4-FFF2-40B4-BE49-F238E27FC236}">
                <a16:creationId xmlns:a16="http://schemas.microsoft.com/office/drawing/2014/main" id="{22EF7760-5E89-43C5-967E-5C47A7DFEA71}"/>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569610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E0B4-F2C2-4DF8-8C67-92796979575E}"/>
              </a:ext>
            </a:extLst>
          </p:cNvPr>
          <p:cNvSpPr>
            <a:spLocks noGrp="1"/>
          </p:cNvSpPr>
          <p:nvPr>
            <p:ph type="title"/>
          </p:nvPr>
        </p:nvSpPr>
        <p:spPr/>
        <p:txBody>
          <a:bodyPr/>
          <a:lstStyle/>
          <a:p>
            <a:r>
              <a:rPr lang="en-US" dirty="0"/>
              <a:t>How do you think decisions are made</a:t>
            </a:r>
          </a:p>
        </p:txBody>
      </p:sp>
      <p:sp>
        <p:nvSpPr>
          <p:cNvPr id="3" name="Text Placeholder 2">
            <a:extLst>
              <a:ext uri="{FF2B5EF4-FFF2-40B4-BE49-F238E27FC236}">
                <a16:creationId xmlns:a16="http://schemas.microsoft.com/office/drawing/2014/main" id="{47F59A27-EB46-4095-A669-27330538B265}"/>
              </a:ext>
            </a:extLst>
          </p:cNvPr>
          <p:cNvSpPr>
            <a:spLocks noGrp="1"/>
          </p:cNvSpPr>
          <p:nvPr>
            <p:ph type="body" idx="1"/>
          </p:nvPr>
        </p:nvSpPr>
        <p:spPr/>
        <p:txBody>
          <a:bodyPr/>
          <a:lstStyle/>
          <a:p>
            <a:r>
              <a:rPr lang="en-US" dirty="0"/>
              <a:t>Household Ran by 1 Parent</a:t>
            </a:r>
          </a:p>
        </p:txBody>
      </p:sp>
      <p:pic>
        <p:nvPicPr>
          <p:cNvPr id="8" name="Content Placeholder 7">
            <a:extLst>
              <a:ext uri="{FF2B5EF4-FFF2-40B4-BE49-F238E27FC236}">
                <a16:creationId xmlns:a16="http://schemas.microsoft.com/office/drawing/2014/main" id="{712F2DE4-C3C9-42ED-AD69-41A4DA6DF41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099740" y="2870200"/>
            <a:ext cx="4374357" cy="2916238"/>
          </a:xfrm>
        </p:spPr>
      </p:pic>
      <p:sp>
        <p:nvSpPr>
          <p:cNvPr id="5" name="Text Placeholder 4">
            <a:extLst>
              <a:ext uri="{FF2B5EF4-FFF2-40B4-BE49-F238E27FC236}">
                <a16:creationId xmlns:a16="http://schemas.microsoft.com/office/drawing/2014/main" id="{1781A716-6F15-4F8C-BF0C-0FF58DBB68FD}"/>
              </a:ext>
            </a:extLst>
          </p:cNvPr>
          <p:cNvSpPr>
            <a:spLocks noGrp="1"/>
          </p:cNvSpPr>
          <p:nvPr>
            <p:ph type="body" sz="quarter" idx="3"/>
          </p:nvPr>
        </p:nvSpPr>
        <p:spPr/>
        <p:txBody>
          <a:bodyPr/>
          <a:lstStyle/>
          <a:p>
            <a:r>
              <a:rPr lang="en-US" dirty="0"/>
              <a:t>Household Ran by 2 Parents</a:t>
            </a:r>
          </a:p>
        </p:txBody>
      </p:sp>
      <p:pic>
        <p:nvPicPr>
          <p:cNvPr id="11" name="Content Placeholder 10">
            <a:extLst>
              <a:ext uri="{FF2B5EF4-FFF2-40B4-BE49-F238E27FC236}">
                <a16:creationId xmlns:a16="http://schemas.microsoft.com/office/drawing/2014/main" id="{FCCE168B-4FEA-4641-BABB-7B17825958B7}"/>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6711553" y="2870200"/>
            <a:ext cx="4374357" cy="2916238"/>
          </a:xfrm>
        </p:spPr>
      </p:pic>
      <p:sp>
        <p:nvSpPr>
          <p:cNvPr id="13" name="Footer Placeholder 12">
            <a:extLst>
              <a:ext uri="{FF2B5EF4-FFF2-40B4-BE49-F238E27FC236}">
                <a16:creationId xmlns:a16="http://schemas.microsoft.com/office/drawing/2014/main" id="{C7A035FD-9B0F-40EF-A0E6-27057D82BDE7}"/>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305044886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Time for a quiz</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fontScale="92500"/>
          </a:bodyPr>
          <a:lstStyle/>
          <a:p>
            <a:pPr marL="0" indent="0">
              <a:buNone/>
            </a:pPr>
            <a:r>
              <a:rPr lang="en-US" sz="3600" dirty="0"/>
              <a:t>5. The Framers placed specific grounds of impeachment in the Constitution but did not specify how impeachment proceedings should be held. </a:t>
            </a:r>
          </a:p>
        </p:txBody>
      </p:sp>
      <p:sp>
        <p:nvSpPr>
          <p:cNvPr id="4" name="Content Placeholder 3">
            <a:extLst>
              <a:ext uri="{FF2B5EF4-FFF2-40B4-BE49-F238E27FC236}">
                <a16:creationId xmlns:a16="http://schemas.microsoft.com/office/drawing/2014/main" id="{9708F90B-64BC-47C1-A358-C1AE7BC140DF}"/>
              </a:ext>
            </a:extLst>
          </p:cNvPr>
          <p:cNvSpPr>
            <a:spLocks noGrp="1"/>
          </p:cNvSpPr>
          <p:nvPr>
            <p:ph sz="half" idx="2"/>
          </p:nvPr>
        </p:nvSpPr>
        <p:spPr/>
        <p:txBody>
          <a:bodyPr>
            <a:normAutofit fontScale="92500"/>
          </a:bodyPr>
          <a:lstStyle/>
          <a:p>
            <a:pPr marL="342900" indent="-342900">
              <a:buAutoNum type="alphaUcPeriod"/>
            </a:pPr>
            <a:r>
              <a:rPr lang="en-US" sz="3900" dirty="0"/>
              <a:t>True</a:t>
            </a:r>
          </a:p>
          <a:p>
            <a:pPr marL="342900" indent="-342900">
              <a:buAutoNum type="alphaUcPeriod"/>
            </a:pPr>
            <a:r>
              <a:rPr lang="en-US" sz="3900" dirty="0"/>
              <a:t>False</a:t>
            </a:r>
          </a:p>
          <a:p>
            <a:pPr marL="0" indent="0">
              <a:buNone/>
            </a:pPr>
            <a:endParaRPr lang="en-US" dirty="0"/>
          </a:p>
        </p:txBody>
      </p:sp>
      <p:sp>
        <p:nvSpPr>
          <p:cNvPr id="5" name="Footer Placeholder 4">
            <a:extLst>
              <a:ext uri="{FF2B5EF4-FFF2-40B4-BE49-F238E27FC236}">
                <a16:creationId xmlns:a16="http://schemas.microsoft.com/office/drawing/2014/main" id="{7AC894D3-A421-493F-A18A-2C7077D057E2}"/>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3393790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A7F9-F6FD-4562-A840-EC27FD76A7EE}"/>
              </a:ext>
            </a:extLst>
          </p:cNvPr>
          <p:cNvSpPr>
            <a:spLocks noGrp="1"/>
          </p:cNvSpPr>
          <p:nvPr>
            <p:ph type="title"/>
          </p:nvPr>
        </p:nvSpPr>
        <p:spPr/>
        <p:txBody>
          <a:bodyPr/>
          <a:lstStyle/>
          <a:p>
            <a:r>
              <a:rPr lang="en-US" dirty="0"/>
              <a:t>Key</a:t>
            </a:r>
          </a:p>
        </p:txBody>
      </p:sp>
      <p:sp>
        <p:nvSpPr>
          <p:cNvPr id="3" name="Content Placeholder 2">
            <a:extLst>
              <a:ext uri="{FF2B5EF4-FFF2-40B4-BE49-F238E27FC236}">
                <a16:creationId xmlns:a16="http://schemas.microsoft.com/office/drawing/2014/main" id="{6CA46555-31B5-4D19-80BC-1C572B678C45}"/>
              </a:ext>
            </a:extLst>
          </p:cNvPr>
          <p:cNvSpPr>
            <a:spLocks noGrp="1"/>
          </p:cNvSpPr>
          <p:nvPr>
            <p:ph sz="half" idx="1"/>
          </p:nvPr>
        </p:nvSpPr>
        <p:spPr/>
        <p:txBody>
          <a:bodyPr>
            <a:normAutofit/>
          </a:bodyPr>
          <a:lstStyle/>
          <a:p>
            <a:pPr marL="0" indent="0">
              <a:buNone/>
            </a:pPr>
            <a:r>
              <a:rPr lang="en-US" sz="3600" dirty="0"/>
              <a:t>1. C</a:t>
            </a:r>
          </a:p>
          <a:p>
            <a:pPr marL="0" indent="0">
              <a:buNone/>
            </a:pPr>
            <a:r>
              <a:rPr lang="en-US" sz="3600" dirty="0"/>
              <a:t>2. A</a:t>
            </a:r>
          </a:p>
          <a:p>
            <a:pPr marL="0" indent="0">
              <a:buNone/>
            </a:pPr>
            <a:r>
              <a:rPr lang="en-US" sz="3600" dirty="0"/>
              <a:t>3. C</a:t>
            </a:r>
          </a:p>
          <a:p>
            <a:pPr marL="0" indent="0">
              <a:buNone/>
            </a:pPr>
            <a:r>
              <a:rPr lang="en-US" sz="3600" dirty="0"/>
              <a:t>4. A</a:t>
            </a:r>
          </a:p>
          <a:p>
            <a:pPr marL="0" indent="0">
              <a:buNone/>
            </a:pPr>
            <a:r>
              <a:rPr lang="en-US" sz="3600" dirty="0"/>
              <a:t>5. A</a:t>
            </a:r>
          </a:p>
          <a:p>
            <a:pPr marL="0" indent="0">
              <a:buNone/>
            </a:pPr>
            <a:endParaRPr lang="en-US" sz="3600" dirty="0"/>
          </a:p>
        </p:txBody>
      </p:sp>
      <p:sp>
        <p:nvSpPr>
          <p:cNvPr id="5" name="Footer Placeholder 4">
            <a:extLst>
              <a:ext uri="{FF2B5EF4-FFF2-40B4-BE49-F238E27FC236}">
                <a16:creationId xmlns:a16="http://schemas.microsoft.com/office/drawing/2014/main" id="{7AC894D3-A421-493F-A18A-2C7077D057E2}"/>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83602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64C-8B37-4D27-BAC9-EA922439E920}"/>
              </a:ext>
            </a:extLst>
          </p:cNvPr>
          <p:cNvSpPr>
            <a:spLocks noGrp="1"/>
          </p:cNvSpPr>
          <p:nvPr>
            <p:ph type="title"/>
          </p:nvPr>
        </p:nvSpPr>
        <p:spPr/>
        <p:txBody>
          <a:bodyPr/>
          <a:lstStyle/>
          <a:p>
            <a:r>
              <a:rPr lang="en-US" dirty="0"/>
              <a:t>A Household ran by a Lot of people (21 kids, 2 parents)</a:t>
            </a:r>
          </a:p>
        </p:txBody>
      </p:sp>
      <p:pic>
        <p:nvPicPr>
          <p:cNvPr id="6" name="Content Placeholder 5">
            <a:extLst>
              <a:ext uri="{FF2B5EF4-FFF2-40B4-BE49-F238E27FC236}">
                <a16:creationId xmlns:a16="http://schemas.microsoft.com/office/drawing/2014/main" id="{4C86A6C1-0906-4912-B038-5E3E1A4E5A3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648200" y="2032027"/>
            <a:ext cx="7543800" cy="2792358"/>
          </a:xfrm>
        </p:spPr>
      </p:pic>
      <p:sp>
        <p:nvSpPr>
          <p:cNvPr id="4" name="Text Placeholder 3">
            <a:extLst>
              <a:ext uri="{FF2B5EF4-FFF2-40B4-BE49-F238E27FC236}">
                <a16:creationId xmlns:a16="http://schemas.microsoft.com/office/drawing/2014/main" id="{758025BD-7889-41EA-9828-A741807E8FEE}"/>
              </a:ext>
            </a:extLst>
          </p:cNvPr>
          <p:cNvSpPr>
            <a:spLocks noGrp="1"/>
          </p:cNvSpPr>
          <p:nvPr>
            <p:ph type="body" sz="half" idx="2"/>
          </p:nvPr>
        </p:nvSpPr>
        <p:spPr/>
        <p:txBody>
          <a:bodyPr/>
          <a:lstStyle/>
          <a:p>
            <a:r>
              <a:rPr lang="en-US" dirty="0"/>
              <a:t>The </a:t>
            </a:r>
            <a:r>
              <a:rPr lang="en-US" dirty="0" err="1"/>
              <a:t>Duggers</a:t>
            </a:r>
            <a:r>
              <a:rPr lang="en-US" dirty="0"/>
              <a:t>, from Arkansas</a:t>
            </a:r>
          </a:p>
        </p:txBody>
      </p:sp>
      <p:sp>
        <p:nvSpPr>
          <p:cNvPr id="8" name="Footer Placeholder 7">
            <a:extLst>
              <a:ext uri="{FF2B5EF4-FFF2-40B4-BE49-F238E27FC236}">
                <a16:creationId xmlns:a16="http://schemas.microsoft.com/office/drawing/2014/main" id="{051915C1-1CDD-46DF-89AA-35B31BDCCF09}"/>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1139467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BE42-965E-455B-964A-980465028B12}"/>
              </a:ext>
            </a:extLst>
          </p:cNvPr>
          <p:cNvSpPr>
            <a:spLocks noGrp="1"/>
          </p:cNvSpPr>
          <p:nvPr>
            <p:ph type="title"/>
          </p:nvPr>
        </p:nvSpPr>
        <p:spPr/>
        <p:txBody>
          <a:bodyPr/>
          <a:lstStyle/>
          <a:p>
            <a:r>
              <a:rPr lang="en-US" dirty="0"/>
              <a:t>Bicameral congress</a:t>
            </a:r>
          </a:p>
        </p:txBody>
      </p:sp>
      <p:sp>
        <p:nvSpPr>
          <p:cNvPr id="3" name="Content Placeholder 2">
            <a:extLst>
              <a:ext uri="{FF2B5EF4-FFF2-40B4-BE49-F238E27FC236}">
                <a16:creationId xmlns:a16="http://schemas.microsoft.com/office/drawing/2014/main" id="{2472DF72-9215-4F6F-9F42-489E168D6DDE}"/>
              </a:ext>
            </a:extLst>
          </p:cNvPr>
          <p:cNvSpPr>
            <a:spLocks noGrp="1"/>
          </p:cNvSpPr>
          <p:nvPr>
            <p:ph idx="1"/>
          </p:nvPr>
        </p:nvSpPr>
        <p:spPr/>
        <p:txBody>
          <a:bodyPr>
            <a:normAutofit/>
          </a:bodyPr>
          <a:lstStyle/>
          <a:p>
            <a:pPr marL="0" indent="0">
              <a:buNone/>
            </a:pPr>
            <a:r>
              <a:rPr lang="en-US" sz="2800" dirty="0"/>
              <a:t>In a one-parent household, there is only one person making the rules, so whatever the person in charge says automatically becomes the rule. In a household with two or more people, the two or more people must agree on the decision. </a:t>
            </a:r>
          </a:p>
          <a:p>
            <a:pPr marL="0" indent="0">
              <a:buNone/>
            </a:pPr>
            <a:endParaRPr lang="en-US" sz="2800" dirty="0"/>
          </a:p>
          <a:p>
            <a:pPr marL="0" indent="0">
              <a:buNone/>
            </a:pPr>
            <a:r>
              <a:rPr lang="en-US" sz="2800" dirty="0"/>
              <a:t>The United States Congress is bicameral (having two branches or chambers) and would be more similar to a two-person household.</a:t>
            </a:r>
          </a:p>
        </p:txBody>
      </p:sp>
    </p:spTree>
    <p:extLst>
      <p:ext uri="{BB962C8B-B14F-4D97-AF65-F5344CB8AC3E}">
        <p14:creationId xmlns:p14="http://schemas.microsoft.com/office/powerpoint/2010/main" val="20128549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65527"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a:xfrm>
            <a:off x="357810" y="1874308"/>
            <a:ext cx="4008876" cy="1260000"/>
          </a:xfrm>
        </p:spPr>
        <p:txBody>
          <a:bodyPr/>
          <a:lstStyle/>
          <a:p>
            <a:r>
              <a:rPr lang="en-US" dirty="0"/>
              <a:t>The Law of the Land</a:t>
            </a:r>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p:txBody>
          <a:bodyPr/>
          <a:lstStyle/>
          <a:p>
            <a:r>
              <a:rPr lang="en-US" dirty="0"/>
              <a:t>Written in 1787, this document provides the rules and regulations for the United States of America, our rights as citizens and establishes boundaries for the government at the local, state, and federal level. </a:t>
            </a:r>
          </a:p>
        </p:txBody>
      </p:sp>
      <p:pic>
        <p:nvPicPr>
          <p:cNvPr id="6" name="Content Placeholder 5">
            <a:extLst>
              <a:ext uri="{FF2B5EF4-FFF2-40B4-BE49-F238E27FC236}">
                <a16:creationId xmlns:a16="http://schemas.microsoft.com/office/drawing/2014/main" id="{E4523323-1EB5-4AAF-95C6-A31523B3F69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bwMode="blackGray">
          <a:xfrm>
            <a:off x="4561325" y="549804"/>
            <a:ext cx="7543800" cy="5872755"/>
          </a:xfrm>
        </p:spPr>
      </p:pic>
      <p:sp>
        <p:nvSpPr>
          <p:cNvPr id="5" name="Footer Placeholder 4">
            <a:extLst>
              <a:ext uri="{FF2B5EF4-FFF2-40B4-BE49-F238E27FC236}">
                <a16:creationId xmlns:a16="http://schemas.microsoft.com/office/drawing/2014/main" id="{B2AE1AD3-EB59-44FE-ACB8-03E9ED003F7E}"/>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3429622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3" name="Text Placeholder 2">
            <a:extLst>
              <a:ext uri="{FF2B5EF4-FFF2-40B4-BE49-F238E27FC236}">
                <a16:creationId xmlns:a16="http://schemas.microsoft.com/office/drawing/2014/main" id="{1D935431-5E3F-4C1A-BED1-C5BC3D661ED8}"/>
              </a:ext>
            </a:extLst>
          </p:cNvPr>
          <p:cNvSpPr>
            <a:spLocks noGrp="1"/>
          </p:cNvSpPr>
          <p:nvPr>
            <p:ph type="body" idx="1"/>
          </p:nvPr>
        </p:nvSpPr>
        <p:spPr/>
        <p:txBody>
          <a:bodyPr/>
          <a:lstStyle/>
          <a:p>
            <a:pPr fontAlgn="base"/>
            <a:r>
              <a:rPr lang="en-US" dirty="0"/>
              <a:t>“</a:t>
            </a:r>
            <a:r>
              <a:rPr lang="en-US" i="1" dirty="0"/>
              <a:t>The House of Representatives...shall have the sole Power of Impeachment.”  ~Article 1, Section 2, Clause 5</a:t>
            </a:r>
          </a:p>
          <a:p>
            <a:br>
              <a:rPr lang="en-US" dirty="0"/>
            </a:br>
            <a:endParaRPr lang="en-US" dirty="0"/>
          </a:p>
        </p:txBody>
      </p:sp>
      <p:sp>
        <p:nvSpPr>
          <p:cNvPr id="5" name="Text Placeholder 4">
            <a:extLst>
              <a:ext uri="{FF2B5EF4-FFF2-40B4-BE49-F238E27FC236}">
                <a16:creationId xmlns:a16="http://schemas.microsoft.com/office/drawing/2014/main" id="{896DD3D7-275D-48CE-9E7B-B8F111FBF8EB}"/>
              </a:ext>
            </a:extLst>
          </p:cNvPr>
          <p:cNvSpPr>
            <a:spLocks noGrp="1"/>
          </p:cNvSpPr>
          <p:nvPr>
            <p:ph type="body" idx="13"/>
          </p:nvPr>
        </p:nvSpPr>
        <p:spPr>
          <a:xfrm>
            <a:off x="665287" y="2362200"/>
            <a:ext cx="10840914" cy="3625374"/>
          </a:xfrm>
        </p:spPr>
        <p:txBody>
          <a:bodyPr/>
          <a:lstStyle/>
          <a:p>
            <a:r>
              <a:rPr lang="en-US" sz="2400" b="1" dirty="0"/>
              <a:t>The Rules and Expulsion Clause </a:t>
            </a:r>
            <a:r>
              <a:rPr lang="en-US" sz="2400" dirty="0"/>
              <a:t>of Article I gives each house of Congress the power to set its own rules and to punish its members for any “disorderly Behavior.” This Expulsion Clause is the only constitutional way to remove a Member of Congress without an election. Members may be expelled if two-thirds of their house supports this action. Some punishments levied under the Rules and Expulsion Clause include denouncement, censure, reprimand, loss of seniority, removal from committees, impeachment, and fines. Since 1789, few members of either house have been removed. More frequently, each house will punish members through a majority vote.</a:t>
            </a:r>
          </a:p>
        </p:txBody>
      </p:sp>
      <p:sp>
        <p:nvSpPr>
          <p:cNvPr id="25" name="Footer Placeholder 24">
            <a:extLst>
              <a:ext uri="{FF2B5EF4-FFF2-40B4-BE49-F238E27FC236}">
                <a16:creationId xmlns:a16="http://schemas.microsoft.com/office/drawing/2014/main" id="{F2D2C141-903C-46BC-B74E-2A43BEC69B59}"/>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537041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5" name="Text Placeholder 4">
            <a:extLst>
              <a:ext uri="{FF2B5EF4-FFF2-40B4-BE49-F238E27FC236}">
                <a16:creationId xmlns:a16="http://schemas.microsoft.com/office/drawing/2014/main" id="{896DD3D7-275D-48CE-9E7B-B8F111FBF8EB}"/>
              </a:ext>
            </a:extLst>
          </p:cNvPr>
          <p:cNvSpPr>
            <a:spLocks noGrp="1"/>
          </p:cNvSpPr>
          <p:nvPr>
            <p:ph type="body" idx="13"/>
          </p:nvPr>
        </p:nvSpPr>
        <p:spPr>
          <a:xfrm>
            <a:off x="685801" y="2130426"/>
            <a:ext cx="10840914" cy="3072924"/>
          </a:xfrm>
        </p:spPr>
        <p:txBody>
          <a:bodyPr/>
          <a:lstStyle/>
          <a:p>
            <a:r>
              <a:rPr lang="en-US" sz="3200" b="1" dirty="0"/>
              <a:t>Impeachment</a:t>
            </a:r>
            <a:r>
              <a:rPr lang="en-US" sz="3200" dirty="0"/>
              <a:t> is a process of accusing an official of wrongdoing before a tribunal. Presidents may be impeached for committing crimes. Expulsion means being removed from office. Representatives may be expelled for inappropriate behavior.</a:t>
            </a:r>
          </a:p>
          <a:p>
            <a:r>
              <a:rPr lang="en-US" sz="3200" u="sng" dirty="0"/>
              <a:t>The House </a:t>
            </a:r>
            <a:r>
              <a:rPr lang="en-US" sz="3200" dirty="0"/>
              <a:t>is responsible for impeachment. </a:t>
            </a:r>
          </a:p>
          <a:p>
            <a:r>
              <a:rPr lang="en-US" sz="3200" u="sng" dirty="0"/>
              <a:t>The Senate </a:t>
            </a:r>
            <a:r>
              <a:rPr lang="en-US" sz="3200" dirty="0"/>
              <a:t>is responsible for trying the impeached official.</a:t>
            </a:r>
          </a:p>
        </p:txBody>
      </p:sp>
      <p:sp>
        <p:nvSpPr>
          <p:cNvPr id="7" name="Footer Placeholder 6">
            <a:extLst>
              <a:ext uri="{FF2B5EF4-FFF2-40B4-BE49-F238E27FC236}">
                <a16:creationId xmlns:a16="http://schemas.microsoft.com/office/drawing/2014/main" id="{D9FCC3EF-7095-4413-A754-D9C6C0D5CE0F}"/>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488912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5" name="Text Placeholder 4">
            <a:extLst>
              <a:ext uri="{FF2B5EF4-FFF2-40B4-BE49-F238E27FC236}">
                <a16:creationId xmlns:a16="http://schemas.microsoft.com/office/drawing/2014/main" id="{896DD3D7-275D-48CE-9E7B-B8F111FBF8EB}"/>
              </a:ext>
            </a:extLst>
          </p:cNvPr>
          <p:cNvSpPr>
            <a:spLocks noGrp="1"/>
          </p:cNvSpPr>
          <p:nvPr>
            <p:ph type="body" idx="13"/>
          </p:nvPr>
        </p:nvSpPr>
        <p:spPr>
          <a:xfrm>
            <a:off x="685801" y="2130426"/>
            <a:ext cx="10840914" cy="3072924"/>
          </a:xfrm>
        </p:spPr>
        <p:txBody>
          <a:bodyPr/>
          <a:lstStyle/>
          <a:p>
            <a:r>
              <a:rPr lang="en-US" sz="3200" dirty="0"/>
              <a:t>The Framers designed the Impeachment Clause to be a method for disciplining a President who abused his authority, however, The Constitution does not specify the method by which impeachment procedures are to be initiated, and practices have varied over the years. </a:t>
            </a:r>
          </a:p>
        </p:txBody>
      </p:sp>
      <p:sp>
        <p:nvSpPr>
          <p:cNvPr id="3" name="Footer Placeholder 2">
            <a:extLst>
              <a:ext uri="{FF2B5EF4-FFF2-40B4-BE49-F238E27FC236}">
                <a16:creationId xmlns:a16="http://schemas.microsoft.com/office/drawing/2014/main" id="{BF57D602-C2C9-43CD-AC0D-84E603D8B97A}"/>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2157186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5" name="Text Placeholder 4">
            <a:extLst>
              <a:ext uri="{FF2B5EF4-FFF2-40B4-BE49-F238E27FC236}">
                <a16:creationId xmlns:a16="http://schemas.microsoft.com/office/drawing/2014/main" id="{896DD3D7-275D-48CE-9E7B-B8F111FBF8EB}"/>
              </a:ext>
            </a:extLst>
          </p:cNvPr>
          <p:cNvSpPr>
            <a:spLocks noGrp="1"/>
          </p:cNvSpPr>
          <p:nvPr>
            <p:ph type="body" idx="13"/>
          </p:nvPr>
        </p:nvSpPr>
        <p:spPr>
          <a:xfrm>
            <a:off x="685801" y="2130426"/>
            <a:ext cx="10840914" cy="3072924"/>
          </a:xfrm>
        </p:spPr>
        <p:txBody>
          <a:bodyPr/>
          <a:lstStyle/>
          <a:p>
            <a:r>
              <a:rPr lang="en-US" sz="3200" dirty="0"/>
              <a:t>Impeachment is a </a:t>
            </a:r>
            <a:r>
              <a:rPr lang="en-US" sz="3200" u="sng" dirty="0"/>
              <a:t>political decision</a:t>
            </a:r>
            <a:r>
              <a:rPr lang="en-US" sz="3200" dirty="0"/>
              <a:t>. The House is constitutionally obligated to follow the standards of impeachment in Article II, Section 4. Because the House has the sole power to bring charges of impeachment and the Senate has the sole power to try impeachments, the courts may not review the decisions of either house concerning impeachment.</a:t>
            </a:r>
          </a:p>
        </p:txBody>
      </p:sp>
      <p:sp>
        <p:nvSpPr>
          <p:cNvPr id="3" name="Footer Placeholder 2">
            <a:extLst>
              <a:ext uri="{FF2B5EF4-FFF2-40B4-BE49-F238E27FC236}">
                <a16:creationId xmlns:a16="http://schemas.microsoft.com/office/drawing/2014/main" id="{815ADCEF-74C2-42BE-9431-39F37C8E3B97}"/>
              </a:ext>
            </a:extLst>
          </p:cNvPr>
          <p:cNvSpPr>
            <a:spLocks noGrp="1"/>
          </p:cNvSpPr>
          <p:nvPr>
            <p:ph type="ftr" sz="quarter" idx="11"/>
          </p:nvPr>
        </p:nvSpPr>
        <p:spPr/>
        <p:txBody>
          <a:bodyPr/>
          <a:lstStyle/>
          <a:p>
            <a:r>
              <a:rPr lang="en-US" noProof="0"/>
              <a:t>Generation Homeschool (C) 2020 - All Rights Reserved</a:t>
            </a:r>
            <a:endParaRPr lang="en-US" noProof="0" dirty="0"/>
          </a:p>
        </p:txBody>
      </p:sp>
    </p:spTree>
    <p:extLst>
      <p:ext uri="{BB962C8B-B14F-4D97-AF65-F5344CB8AC3E}">
        <p14:creationId xmlns:p14="http://schemas.microsoft.com/office/powerpoint/2010/main" val="310435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EC94942-C689-461B-8649-1FD863C6BA2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1187</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Corbel</vt:lpstr>
      <vt:lpstr>Celestial</vt:lpstr>
      <vt:lpstr>Famous events in history: Presidential Impeachments</vt:lpstr>
      <vt:lpstr>How do you think decisions are made</vt:lpstr>
      <vt:lpstr>A Household ran by a Lot of people (21 kids, 2 parents)</vt:lpstr>
      <vt:lpstr>Bicameral congress</vt:lpstr>
      <vt:lpstr>The Law of the Land</vt:lpstr>
      <vt:lpstr>History</vt:lpstr>
      <vt:lpstr>History</vt:lpstr>
      <vt:lpstr>History</vt:lpstr>
      <vt:lpstr>History</vt:lpstr>
      <vt:lpstr>Alexander Hamilton President 1789 - 1795</vt:lpstr>
      <vt:lpstr>How many presidents have been impeached?</vt:lpstr>
      <vt:lpstr>Impeachment Cases in US History</vt:lpstr>
      <vt:lpstr>Impeachment Cases in US History</vt:lpstr>
      <vt:lpstr>Current Situation</vt:lpstr>
      <vt:lpstr>all civil officers of the United States (including members of the executive and judicial branches) are subject to impeachment</vt:lpstr>
      <vt:lpstr>Time for a quiz</vt:lpstr>
      <vt:lpstr>Time for a quiz</vt:lpstr>
      <vt:lpstr>Time for a quiz</vt:lpstr>
      <vt:lpstr>Time for a quiz</vt:lpstr>
      <vt:lpstr>Time for a quiz</vt:lpstr>
      <vt:lpstr>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2020-01-20T02:30:52Z</dcterms:created>
  <dcterms:modified xsi:type="dcterms:W3CDTF">2020-01-20T18:01:45Z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